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0" r:id="rId3"/>
    <p:sldId id="266" r:id="rId4"/>
    <p:sldId id="267" r:id="rId5"/>
    <p:sldId id="268" r:id="rId6"/>
    <p:sldId id="262" r:id="rId7"/>
    <p:sldId id="263" r:id="rId8"/>
    <p:sldId id="264" r:id="rId9"/>
    <p:sldId id="265" r:id="rId10"/>
    <p:sldId id="269" r:id="rId11"/>
    <p:sldId id="271" r:id="rId12"/>
    <p:sldId id="261" r:id="rId13"/>
    <p:sldId id="273" r:id="rId14"/>
    <p:sldId id="274" r:id="rId15"/>
    <p:sldId id="275" r:id="rId16"/>
    <p:sldId id="276" r:id="rId17"/>
    <p:sldId id="277" r:id="rId18"/>
  </p:sldIdLst>
  <p:sldSz cx="12192000" cy="6858000"/>
  <p:notesSz cx="6858000" cy="9144000"/>
  <p:defaultTextStyle>
    <a:defPPr rtl="0"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5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Sex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DA-4F2A-B2DF-DD194184BD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DA-4F2A-B2DF-DD194184BD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DA-4F2A-B2DF-DD194184BD5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BDA-4F2A-B2DF-DD194184BD5D}"/>
              </c:ext>
            </c:extLst>
          </c:dPt>
          <c:cat>
            <c:strLit>
              <c:ptCount val="3"/>
              <c:pt idx="1">
                <c:v>Female</c:v>
              </c:pt>
              <c:pt idx="2">
                <c:v>Male</c:v>
              </c:pt>
            </c:strLit>
          </c:cat>
          <c:val>
            <c:numLit>
              <c:formatCode>General</c:formatCode>
              <c:ptCount val="3"/>
              <c:pt idx="0">
                <c:v>0</c:v>
              </c:pt>
              <c:pt idx="1">
                <c:v>45</c:v>
              </c:pt>
              <c:pt idx="2">
                <c:v>8</c:v>
              </c:pt>
            </c:numLit>
          </c:val>
          <c:extLst>
            <c:ext xmlns:c16="http://schemas.microsoft.com/office/drawing/2014/chart" uri="{C3380CC4-5D6E-409C-BE32-E72D297353CC}">
              <c16:uniqueId val="{00000008-FBDA-4F2A-B2DF-DD194184BD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Marital status: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0E-4894-A65E-C23D223C9DA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0E-4894-A65E-C23D223C9DA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0E-4894-A65E-C23D223C9DA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0E-4894-A65E-C23D223C9DA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Lit>
              <c:ptCount val="5"/>
              <c:pt idx="1">
                <c:v>Single</c:v>
              </c:pt>
              <c:pt idx="2">
                <c:v>Married</c:v>
              </c:pt>
              <c:pt idx="3">
                <c:v>Divorced</c:v>
              </c:pt>
              <c:pt idx="4">
                <c:v>Widowed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39</c:v>
              </c:pt>
              <c:pt idx="2">
                <c:v>8</c:v>
              </c:pt>
              <c:pt idx="3">
                <c:v>3</c:v>
              </c:pt>
              <c:pt idx="4">
                <c:v>3</c:v>
              </c:pt>
            </c:numLit>
          </c:val>
          <c:extLst>
            <c:ext xmlns:c16="http://schemas.microsoft.com/office/drawing/2014/chart" uri="{C3380CC4-5D6E-409C-BE32-E72D297353CC}">
              <c16:uniqueId val="{00000008-2A0E-4894-A65E-C23D223C9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Do you have children?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7AB-42AE-878E-EA3F331065D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7AB-42AE-878E-EA3F331065D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7AB-42AE-878E-EA3F331065D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7AB-42AE-878E-EA3F331065D2}"/>
              </c:ext>
            </c:extLst>
          </c:dPt>
          <c:cat>
            <c:strLit>
              <c:ptCount val="3"/>
              <c:pt idx="1">
                <c:v>Yes</c:v>
              </c:pt>
              <c:pt idx="2">
                <c:v>No</c:v>
              </c:pt>
            </c:strLit>
          </c:cat>
          <c:val>
            <c:numLit>
              <c:formatCode>General</c:formatCode>
              <c:ptCount val="3"/>
              <c:pt idx="0">
                <c:v>0</c:v>
              </c:pt>
              <c:pt idx="1">
                <c:v>45</c:v>
              </c:pt>
              <c:pt idx="2">
                <c:v>8</c:v>
              </c:pt>
            </c:numLit>
          </c:val>
          <c:extLst>
            <c:ext xmlns:c16="http://schemas.microsoft.com/office/drawing/2014/chart" uri="{C3380CC4-5D6E-409C-BE32-E72D297353CC}">
              <c16:uniqueId val="{00000008-17AB-42AE-878E-EA3F331065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image" Target="../media/image11.png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 rtlCol="0"/>
        <a:lstStyle/>
        <a:p>
          <a:pPr rtl="0"/>
          <a:endParaRPr lang="en-US"/>
        </a:p>
      </dgm:t>
    </dgm:pt>
    <dgm:pt modelId="{40FC4FFE-8987-4A26-B7F4-8A516F18ADAE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pl-PL" dirty="0"/>
            <a:t>Miara adekwatności doboru próby </a:t>
          </a:r>
          <a:r>
            <a:rPr lang="pl-PL" b="1" dirty="0"/>
            <a:t>KMO = 0,712</a:t>
          </a:r>
          <a:r>
            <a:rPr lang="pl-PL" dirty="0"/>
            <a:t>, wynik wskazuje na </a:t>
          </a:r>
          <a:r>
            <a:rPr lang="pl-PL" b="1" dirty="0"/>
            <a:t>dobry poziom wspólnej wariancji między zmiennymi</a:t>
          </a:r>
          <a:r>
            <a:rPr lang="pl-PL" dirty="0"/>
            <a:t> i potwierdza, że dane są odpowiednie do przeprowadzenia analizy czynnikowej.</a:t>
          </a:r>
          <a:endParaRPr lang="pl" b="0" dirty="0"/>
        </a:p>
      </dgm:t>
    </dgm:pt>
    <dgm:pt modelId="{CAD7EF86-FB23-41F6-BF42-040B36DEFDB1}" type="par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5B62599A-5C9B-48E7-896E-EA782AC60C8B}" type="sib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mc:AlternateContent xmlns:mc="http://schemas.openxmlformats.org/markup-compatibility/2006">
      <mc:Choice xmlns:a14="http://schemas.microsoft.com/office/drawing/2010/main" Requires="a14">
        <dgm:pt modelId="{49225C73-1633-42F1-AB3B-7CB183E5F8B8}">
          <dgm:prSet/>
          <dgm:spPr/>
          <dgm:t>
            <a:bodyPr/>
            <a:lstStyle/>
            <a:p>
              <a:pPr>
                <a:lnSpc>
                  <a:spcPct val="100000"/>
                </a:lnSpc>
                <a:buFont typeface="+mj-lt"/>
                <a:buAutoNum type="arabicPeriod"/>
              </a:pPr>
              <a:r>
                <a:rPr lang="pl-PL" dirty="0"/>
                <a:t>Test sferyczności </a:t>
              </a:r>
              <a:r>
                <a:rPr lang="pl-PL" dirty="0" err="1"/>
                <a:t>Bartletta</a:t>
              </a:r>
              <a:r>
                <a:rPr lang="pl-PL" dirty="0"/>
                <a:t> okazał się istotny statystycznie</a:t>
              </a:r>
              <a:br>
                <a:rPr lang="pl-PL" dirty="0"/>
              </a:br>
              <a14:m>
                <m:oMath xmlns:m="http://schemas.openxmlformats.org/officeDocument/2006/math">
                  <m:sSup>
                    <m:sSupPr>
                      <m:ctrlPr>
                        <a:rPr lang="pl-PL" i="1"/>
                      </m:ctrlPr>
                    </m:sSupPr>
                    <m:e>
                      <m:r>
                        <a:rPr lang="pl-PL" i="1"/>
                        <m:t>𝜒</m:t>
                      </m:r>
                    </m:e>
                    <m:sup>
                      <m:r>
                        <a:rPr lang="pl-PL" i="1"/>
                        <m:t>2</m:t>
                      </m:r>
                    </m:sup>
                  </m:sSup>
                  <m:r>
                    <a:rPr lang="pl-PL" i="1"/>
                    <m:t>(496)=</m:t>
                  </m:r>
                  <m:r>
                    <a:rPr lang="pl-PL"/>
                    <m:t>1263,114</m:t>
                  </m:r>
                </m:oMath>
              </a14:m>
              <a:r>
                <a:rPr lang="pl-PL" dirty="0"/>
                <a:t>, </a:t>
              </a:r>
              <a:r>
                <a:rPr lang="pl-PL" b="1" dirty="0"/>
                <a:t>p &lt; 0,001</a:t>
              </a:r>
              <a:r>
                <a:rPr lang="pl-PL" dirty="0"/>
                <a:t>, co oznacza, że macierz korelacji istotnie różni się od macierzy jednostkowej. Zmienne są więc wystarczająco skorelowane, aby uzasadnić zastosowanie analizy czynnikowej.</a:t>
              </a:r>
              <a:endParaRPr lang="pl" dirty="0"/>
            </a:p>
          </dgm:t>
        </dgm:pt>
      </mc:Choice>
      <mc:Fallback>
        <dgm:pt modelId="{49225C73-1633-42F1-AB3B-7CB183E5F8B8}">
          <dgm:prSet/>
          <dgm:spPr/>
          <dgm:t>
            <a:bodyPr/>
            <a:lstStyle/>
            <a:p>
              <a:pPr>
                <a:lnSpc>
                  <a:spcPct val="100000"/>
                </a:lnSpc>
                <a:buFont typeface="+mj-lt"/>
                <a:buAutoNum type="arabicPeriod"/>
              </a:pPr>
              <a:r>
                <a:rPr lang="pl-PL" dirty="0"/>
                <a:t>Test sferyczności </a:t>
              </a:r>
              <a:r>
                <a:rPr lang="pl-PL" dirty="0" err="1"/>
                <a:t>Bartletta</a:t>
              </a:r>
              <a:r>
                <a:rPr lang="pl-PL" dirty="0"/>
                <a:t> okazał się istotny statystycznie</a:t>
              </a:r>
              <a:br>
                <a:rPr lang="pl-PL" dirty="0"/>
              </a:br>
              <a:r>
                <a:rPr lang="pl-PL" i="0"/>
                <a:t>𝜒^2 (496)=1263,114</a:t>
              </a:r>
              <a:r>
                <a:rPr lang="pl-PL" dirty="0"/>
                <a:t>, </a:t>
              </a:r>
              <a:r>
                <a:rPr lang="pl-PL" b="1" dirty="0"/>
                <a:t>p &lt; 0,001</a:t>
              </a:r>
              <a:r>
                <a:rPr lang="pl-PL" dirty="0"/>
                <a:t>, co oznacza, że macierz korelacji istotnie różni się od macierzy jednostkowej. Zmienne są więc wystarczająco skorelowane, aby uzasadnić zastosowanie analizy czynnikowej.</a:t>
              </a:r>
              <a:endParaRPr lang="pl" dirty="0"/>
            </a:p>
          </dgm:t>
        </dgm:pt>
      </mc:Fallback>
    </mc:AlternateContent>
    <dgm:pt modelId="{1A0E2090-1D4F-438A-8766-B6030CE01ADD}" type="par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9646853A-8964-4519-A5B1-0B7D18B2983D}" type="sib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1C383F32-22E8-4F62-A3E0-BDC3D5F48992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pl-PL" dirty="0"/>
            <a:t>Wyniki obu testów potwierdzają, że dane spełniają warunki do przeprowadzenia analizy czynnikowej</a:t>
          </a:r>
          <a:endParaRPr lang="pl" dirty="0"/>
        </a:p>
      </dgm:t>
    </dgm:pt>
    <dgm:pt modelId="{A7920A2F-3244-4159-AF04-6A1D38B7B317}" type="par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8500F72A-2C6D-4FDF-9C1D-CA691380EB0B}" type="sib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/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/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bar chart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/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 rtlCol="0"/>
        <a:lstStyle/>
        <a:p>
          <a:pPr rtl="0"/>
          <a:endParaRPr lang="en-US"/>
        </a:p>
      </dgm:t>
    </dgm:pt>
    <dgm:pt modelId="{40FC4FFE-8987-4A26-B7F4-8A516F18ADAE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pl-PL" dirty="0"/>
            <a:t>Miara adekwatności doboru próby </a:t>
          </a:r>
          <a:r>
            <a:rPr lang="pl-PL" b="1" dirty="0"/>
            <a:t>KMO = 0,712</a:t>
          </a:r>
          <a:r>
            <a:rPr lang="pl-PL" dirty="0"/>
            <a:t>, wynik wskazuje na </a:t>
          </a:r>
          <a:r>
            <a:rPr lang="pl-PL" b="1" dirty="0"/>
            <a:t>dobry poziom wspólnej wariancji między zmiennymi</a:t>
          </a:r>
          <a:r>
            <a:rPr lang="pl-PL" dirty="0"/>
            <a:t> i potwierdza, że dane są odpowiednie do przeprowadzenia analizy czynnikowej.</a:t>
          </a:r>
          <a:endParaRPr lang="pl" b="0" dirty="0"/>
        </a:p>
      </dgm:t>
    </dgm:pt>
    <dgm:pt modelId="{CAD7EF86-FB23-41F6-BF42-040B36DEFDB1}" type="par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5B62599A-5C9B-48E7-896E-EA782AC60C8B}" type="sib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49225C73-1633-42F1-AB3B-7CB183E5F8B8}">
      <dgm:prSet/>
      <dgm:spPr>
        <a:blipFill>
          <a:blip xmlns:r="http://schemas.openxmlformats.org/officeDocument/2006/relationships" r:embed="rId1"/>
          <a:stretch>
            <a:fillRect l="-1489" t="-3111" r="-3830" b="-6667"/>
          </a:stretch>
        </a:blipFill>
      </dgm:spPr>
      <dgm:t>
        <a:bodyPr/>
        <a:lstStyle/>
        <a:p>
          <a:r>
            <a:rPr lang="pl-PL">
              <a:noFill/>
            </a:rPr>
            <a:t> </a:t>
          </a:r>
        </a:p>
      </dgm:t>
    </dgm:pt>
    <dgm:pt modelId="{1A0E2090-1D4F-438A-8766-B6030CE01ADD}" type="par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9646853A-8964-4519-A5B1-0B7D18B2983D}" type="sib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1C383F32-22E8-4F62-A3E0-BDC3D5F48992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pl-PL" dirty="0"/>
            <a:t>Wyniki obu testów potwierdzają, że dane spełniają warunki do przeprowadzenia analizy czynnikowej</a:t>
          </a:r>
          <a:endParaRPr lang="pl" dirty="0"/>
        </a:p>
      </dgm:t>
    </dgm:pt>
    <dgm:pt modelId="{A7920A2F-3244-4159-AF04-6A1D38B7B317}" type="par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8500F72A-2C6D-4FDF-9C1D-CA691380EB0B}" type="sib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/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/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bar chart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/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783449" y="29014"/>
          <a:ext cx="1749937" cy="17499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156387" y="401952"/>
          <a:ext cx="1004062" cy="1004062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224043" y="2324014"/>
          <a:ext cx="2868750" cy="137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4889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l-PL" sz="1100" kern="1200" dirty="0"/>
            <a:t>Miara adekwatności doboru próby </a:t>
          </a:r>
          <a:r>
            <a:rPr lang="pl-PL" sz="1100" b="1" kern="1200" dirty="0"/>
            <a:t>KMO = 0,712</a:t>
          </a:r>
          <a:r>
            <a:rPr lang="pl-PL" sz="1100" kern="1200" dirty="0"/>
            <a:t>, wynik wskazuje na </a:t>
          </a:r>
          <a:r>
            <a:rPr lang="pl-PL" sz="1100" b="1" kern="1200" dirty="0"/>
            <a:t>dobry poziom wspólnej wariancji między zmiennymi</a:t>
          </a:r>
          <a:r>
            <a:rPr lang="pl-PL" sz="1100" kern="1200" dirty="0"/>
            <a:t> i potwierdza, że dane są odpowiednie do przeprowadzenia analizy czynnikowej.</a:t>
          </a:r>
          <a:endParaRPr lang="pl" sz="1100" b="0" kern="1200" dirty="0"/>
        </a:p>
      </dsp:txBody>
      <dsp:txXfrm>
        <a:off x="224043" y="2324014"/>
        <a:ext cx="2868750" cy="1372582"/>
      </dsp:txXfrm>
    </dsp:sp>
    <dsp:sp modelId="{BCD8CDD9-0C56-4401-ADB1-8B48DAB2C96F}">
      <dsp:nvSpPr>
        <dsp:cNvPr id="0" name=""/>
        <dsp:cNvSpPr/>
      </dsp:nvSpPr>
      <dsp:spPr>
        <a:xfrm>
          <a:off x="4154231" y="29014"/>
          <a:ext cx="1749937" cy="174993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527168" y="401952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94824" y="2324014"/>
          <a:ext cx="2868750" cy="137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pl-PL" sz="1100" kern="1200" dirty="0"/>
            <a:t>Test sferyczności </a:t>
          </a:r>
          <a:r>
            <a:rPr lang="pl-PL" sz="1100" kern="1200" dirty="0" err="1"/>
            <a:t>Bartletta</a:t>
          </a:r>
          <a:r>
            <a:rPr lang="pl-PL" sz="1100" kern="1200" dirty="0"/>
            <a:t> okazał się istotny statystycznie</a:t>
          </a:r>
          <a:br>
            <a:rPr lang="pl-PL" sz="1100" kern="1200" dirty="0"/>
          </a:b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pl-PL" sz="1100" i="1" kern="1200"/>
                  </m:ctrlPr>
                </m:sSupPr>
                <m:e>
                  <m:r>
                    <a:rPr lang="pl-PL" sz="1100" i="1" kern="1200"/>
                    <m:t>𝜒</m:t>
                  </m:r>
                </m:e>
                <m:sup>
                  <m:r>
                    <a:rPr lang="pl-PL" sz="1100" i="1" kern="1200"/>
                    <m:t>2</m:t>
                  </m:r>
                </m:sup>
              </m:sSup>
              <m:r>
                <a:rPr lang="pl-PL" sz="1100" i="1" kern="1200"/>
                <m:t>(496)=</m:t>
              </m:r>
              <m:r>
                <a:rPr lang="pl-PL" sz="1100" kern="1200"/>
                <m:t>1263,114</m:t>
              </m:r>
            </m:oMath>
          </a14:m>
          <a:r>
            <a:rPr lang="pl-PL" sz="1100" kern="1200" dirty="0"/>
            <a:t>, </a:t>
          </a:r>
          <a:r>
            <a:rPr lang="pl-PL" sz="1100" b="1" kern="1200" dirty="0"/>
            <a:t>p &lt; 0,001</a:t>
          </a:r>
          <a:r>
            <a:rPr lang="pl-PL" sz="1100" kern="1200" dirty="0"/>
            <a:t>, co oznacza, że macierz korelacji istotnie różni się od macierzy jednostkowej. Zmienne są więc wystarczająco skorelowane, aby uzasadnić zastosowanie analizy czynnikowej.</a:t>
          </a:r>
          <a:endParaRPr lang="pl" sz="1100" kern="1200" dirty="0"/>
        </a:p>
      </dsp:txBody>
      <dsp:txXfrm>
        <a:off x="3594824" y="2324014"/>
        <a:ext cx="2868750" cy="1372582"/>
      </dsp:txXfrm>
    </dsp:sp>
    <dsp:sp modelId="{FF93E135-77D6-48A0-8871-9BC93D705D06}">
      <dsp:nvSpPr>
        <dsp:cNvPr id="0" name=""/>
        <dsp:cNvSpPr/>
      </dsp:nvSpPr>
      <dsp:spPr>
        <a:xfrm>
          <a:off x="7525012" y="29014"/>
          <a:ext cx="1749937" cy="174993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7897950" y="401952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6965606" y="2324014"/>
          <a:ext cx="2868750" cy="1372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4889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l-PL" sz="1100" kern="1200" dirty="0"/>
            <a:t>Wyniki obu testów potwierdzają, że dane spełniają warunki do przeprowadzenia analizy czynnikowej</a:t>
          </a:r>
          <a:endParaRPr lang="pl" sz="1100" kern="1200" dirty="0"/>
        </a:p>
      </dsp:txBody>
      <dsp:txXfrm>
        <a:off x="6965606" y="2324014"/>
        <a:ext cx="2868750" cy="13725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A45008F-94DB-43E0-8C9F-1F0525894FDF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7B4BC46-CA7A-4D04-99E7-1DA77BD3C4E2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dirty="0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"/>
              <a:t>Kliknij, aby edytować style wzorca tekstu</a:t>
            </a:r>
            <a:endParaRPr lang="en-US"/>
          </a:p>
          <a:p>
            <a:pPr lvl="1" rtl="0"/>
            <a:r>
              <a:rPr lang="pl"/>
              <a:t>Drugi poziom</a:t>
            </a:r>
          </a:p>
          <a:p>
            <a:pPr lvl="2" rtl="0"/>
            <a:r>
              <a:rPr lang="pl"/>
              <a:t>Trzeci poziom</a:t>
            </a:r>
          </a:p>
          <a:p>
            <a:pPr lvl="3" rtl="0"/>
            <a:r>
              <a:rPr lang="pl"/>
              <a:t>Czwarty poziom</a:t>
            </a:r>
          </a:p>
          <a:p>
            <a:pPr lvl="4" rtl="0"/>
            <a:r>
              <a:rPr lang="pl"/>
              <a:t>Piąty poziom</a:t>
            </a:r>
            <a:endParaRPr lang="en-US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 useBgFill="1">
        <p:nvSpPr>
          <p:cNvPr id="10" name="Prostokąt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Łącznik prosty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0" name="Data — symbol zastępczy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2CCAE96E-C089-46E2-B00B-E9B69FA3BE44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21" name="Stopka — symbol zastępczy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Numer slajdu — symbol zastępczy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5CE57A-9EF6-40D3-AE54-5EACB0FCF8D9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2F1629-0219-4FBD-9502-387E149235D5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 useBgFill="1">
        <p:nvSpPr>
          <p:cNvPr id="23" name="Prostokąt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Prostokąt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Prostokąt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Łącznik prosty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81C9E4F4-16A6-4438-87AB-4F5DC3B5A8D3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9E9CAD-0F3C-4A80-BB5E-125D14EA3F8F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pl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pl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22AC233-C75A-4ABB-8E66-F95B5065B39F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50CA8E-29E9-4255-834A-5506FCFC9DB9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83F517-6B00-4EBE-BB1E-5A3C870E7B5B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8" name="Data — symbol zastępczy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01960BF6-A2FB-4490-B0E1-2EFE4D703CA1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9" name="Stopka — symbol zastępczy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 dirty="0"/>
          </a:p>
        </p:txBody>
      </p:sp>
      <p:sp>
        <p:nvSpPr>
          <p:cNvPr id="11" name="Numer slajdu — symbol zastępczy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06F68170-BB03-45F9-AA6D-B79E10EA3212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Prostokąt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7" name="Prostokąt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" dirty="0"/>
              <a:t>Kliknij, aby edytować styl wzorca tytułu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"/>
              <a:t>Kliknij, aby edytować style wzorca tekstu</a:t>
            </a:r>
          </a:p>
          <a:p>
            <a:pPr lvl="1" rtl="0"/>
            <a:r>
              <a:rPr lang="pl"/>
              <a:t>Drugi poziom</a:t>
            </a:r>
          </a:p>
          <a:p>
            <a:pPr lvl="2" rtl="0"/>
            <a:r>
              <a:rPr lang="pl"/>
              <a:t>Trzeci poziom</a:t>
            </a:r>
          </a:p>
          <a:p>
            <a:pPr lvl="3" rtl="0"/>
            <a:r>
              <a:rPr lang="pl"/>
              <a:t>Czwarty poziom</a:t>
            </a:r>
          </a:p>
          <a:p>
            <a:pPr lvl="4" rtl="0"/>
            <a:r>
              <a:rPr lang="pl"/>
              <a:t>Piąty poziom</a:t>
            </a:r>
            <a:endParaRPr lang="en-US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6A285E77-555D-4FDC-8A83-B62BFEC6F565}" type="datetime1">
              <a:rPr lang="pl-PL" smtClean="0"/>
              <a:t>28.11.2025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bliżenie logo&#10;&#10;Automatycznie generowany opis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0" y="-22153"/>
            <a:ext cx="12191979" cy="6857990"/>
          </a:xfrm>
          <a:prstGeom prst="rect">
            <a:avLst/>
          </a:prstGeom>
        </p:spPr>
      </p:pic>
      <p:sp>
        <p:nvSpPr>
          <p:cNvPr id="82" name="Prostokąt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84" name="Prostokąt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  <p:txBody>
          <a:bodyPr/>
          <a:lstStyle/>
          <a:p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011" y="2355458"/>
            <a:ext cx="5120640" cy="1630907"/>
          </a:xfrm>
        </p:spPr>
        <p:txBody>
          <a:bodyPr rtlCol="0">
            <a:noAutofit/>
          </a:bodyPr>
          <a:lstStyle/>
          <a:p>
            <a:r>
              <a:rPr lang="pl-PL" sz="2400" dirty="0">
                <a:solidFill>
                  <a:schemeClr val="tx1"/>
                </a:solidFill>
              </a:rPr>
              <a:t>Opracowanie narzędzia do badania zasobów osób</a:t>
            </a:r>
            <a:br>
              <a:rPr lang="pl-PL" sz="2400" dirty="0">
                <a:solidFill>
                  <a:schemeClr val="tx1"/>
                </a:solidFill>
              </a:rPr>
            </a:br>
            <a:r>
              <a:rPr lang="pl-PL" sz="2400" dirty="0">
                <a:solidFill>
                  <a:schemeClr val="tx1"/>
                </a:solidFill>
              </a:rPr>
              <a:t>ocalonych z handlu ludźmi w Kenii – wersja eksperymentalna</a:t>
            </a:r>
            <a:endParaRPr lang="pl" sz="2400" dirty="0">
              <a:solidFill>
                <a:schemeClr val="tx1"/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89" y="4366719"/>
            <a:ext cx="4775075" cy="559656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r>
              <a:rPr lang="pl" dirty="0">
                <a:solidFill>
                  <a:schemeClr val="tx1"/>
                </a:solidFill>
              </a:rPr>
              <a:t>Zespół badawczy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1928A8-D7D3-F284-7EB2-6F75CE0B3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Badania właściwe – charakterystyka badanej grupy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C53A4FD-9382-7F6C-B01B-C749AFF48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W badaniu wzięły udział </a:t>
            </a:r>
            <a:r>
              <a:rPr lang="pl-PL" b="1" dirty="0"/>
              <a:t>53 osoby ocalałe z handlu ludźmi</a:t>
            </a:r>
            <a:r>
              <a:rPr lang="pl-PL" dirty="0"/>
              <a:t>. Zdecydowaną większość stanowiły kobiety — </a:t>
            </a:r>
            <a:r>
              <a:rPr lang="pl-PL" b="1" dirty="0"/>
              <a:t>84,9% (n = 45)</a:t>
            </a:r>
            <a:r>
              <a:rPr lang="pl-PL" dirty="0"/>
              <a:t>, podczas gdy mężczyźni stanowili </a:t>
            </a:r>
            <a:r>
              <a:rPr lang="pl-PL" b="1" dirty="0"/>
              <a:t>15,1% (n = 8)</a:t>
            </a:r>
            <a:r>
              <a:rPr lang="pl-PL" dirty="0"/>
              <a:t>. Wiek uczestników mieścił się w przedziale od </a:t>
            </a:r>
            <a:r>
              <a:rPr lang="pl-PL" b="1" dirty="0"/>
              <a:t>24 do 53 lat</a:t>
            </a:r>
            <a:r>
              <a:rPr lang="pl-PL" dirty="0"/>
              <a:t>. Pod względem stanu cywilnego dominowały osoby </a:t>
            </a:r>
            <a:r>
              <a:rPr lang="pl-PL" b="1" dirty="0"/>
              <a:t>stanu wolnego</a:t>
            </a:r>
            <a:r>
              <a:rPr lang="pl-PL" dirty="0"/>
              <a:t>. Większość respondentów deklarowała posiadanie dzieci — </a:t>
            </a:r>
            <a:r>
              <a:rPr lang="pl-PL" b="1" dirty="0"/>
              <a:t>84,9%</a:t>
            </a:r>
            <a:r>
              <a:rPr lang="pl-PL" dirty="0"/>
              <a:t>. Uczestnicy pochodzili zarówno z obszarów wiejskich, jak i miejskich, przy czym przeważały osoby mieszkające w mieście — </a:t>
            </a:r>
            <a:r>
              <a:rPr lang="pl-PL" b="1" dirty="0"/>
              <a:t>64,2%</a:t>
            </a:r>
            <a:r>
              <a:rPr lang="pl-PL" dirty="0"/>
              <a:t>.</a:t>
            </a:r>
          </a:p>
          <a:p>
            <a:pPr marL="0" indent="0">
              <a:buNone/>
            </a:pPr>
            <a:r>
              <a:rPr lang="pl-PL" dirty="0"/>
              <a:t>Średnia liczba miesięcy, w których respondenci doświadczali wyzysku, wynosi </a:t>
            </a:r>
            <a:r>
              <a:rPr lang="pl-PL" b="1" dirty="0"/>
              <a:t>około 20,5 miesiąca. </a:t>
            </a:r>
            <a:r>
              <a:rPr lang="pl-PL" dirty="0"/>
              <a:t>Średni czas, przez który respondenci korzystają z pomocy HAART KENYA, wynosi około </a:t>
            </a:r>
            <a:r>
              <a:rPr lang="pl-PL" b="1" dirty="0"/>
              <a:t>14 miesięcy.</a:t>
            </a:r>
          </a:p>
        </p:txBody>
      </p:sp>
      <p:graphicFrame>
        <p:nvGraphicFramePr>
          <p:cNvPr id="5" name="Chart 1">
            <a:extLst>
              <a:ext uri="{FF2B5EF4-FFF2-40B4-BE49-F238E27FC236}">
                <a16:creationId xmlns:a16="http://schemas.microsoft.com/office/drawing/2014/main" id="{C438C947-0D6C-AD6C-18E9-A443057420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0214603"/>
              </p:ext>
            </p:extLst>
          </p:nvPr>
        </p:nvGraphicFramePr>
        <p:xfrm>
          <a:off x="524959" y="4153292"/>
          <a:ext cx="3495774" cy="2062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1">
            <a:extLst>
              <a:ext uri="{FF2B5EF4-FFF2-40B4-BE49-F238E27FC236}">
                <a16:creationId xmlns:a16="http://schemas.microsoft.com/office/drawing/2014/main" id="{664169BC-4821-F23D-5B33-9A78942A37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8996711"/>
              </p:ext>
            </p:extLst>
          </p:nvPr>
        </p:nvGraphicFramePr>
        <p:xfrm>
          <a:off x="4432570" y="4153292"/>
          <a:ext cx="3573294" cy="2062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1">
            <a:extLst>
              <a:ext uri="{FF2B5EF4-FFF2-40B4-BE49-F238E27FC236}">
                <a16:creationId xmlns:a16="http://schemas.microsoft.com/office/drawing/2014/main" id="{407340FA-334F-402B-4BFA-7816CA6BC1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00520"/>
              </p:ext>
            </p:extLst>
          </p:nvPr>
        </p:nvGraphicFramePr>
        <p:xfrm>
          <a:off x="8336604" y="4153292"/>
          <a:ext cx="3450077" cy="2062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77258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144CF58-1FD7-654C-E76F-C97104650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Założenia eksploracyjnej analizy czynnikowej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DD7904-76B8-6FC6-E94F-C2C1F900D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 obliczu stosunkowo małej próby w stosunku do liczby zmiennych, podjęto decyzję o wstępnej redukcji liczby pozycji poprzez eliminację silnie skorelowanych </a:t>
            </a:r>
            <a:r>
              <a:rPr lang="pl-PL" dirty="0" err="1"/>
              <a:t>itemów</a:t>
            </a:r>
            <a:r>
              <a:rPr lang="pl-PL" dirty="0"/>
              <a:t>. Celem było zmniejszenie nadmiernej kolinearności, która mogłaby zaburzyć strukturę czynnikową i zafałszować wyniki eksploracyjnej analizy czynnikowej. Proces polegał na identyfikacji par zmiennych o bardzo wysokiej korelacji i pozostawieniu jedynie tych, które najlepiej reprezentowały mierzony konstrukt. Dzięki temu uzyskano bardziej stabilną i interpretowalną strukturę czynnikową.</a:t>
            </a:r>
          </a:p>
          <a:p>
            <a:r>
              <a:rPr lang="pl-PL" dirty="0"/>
              <a:t>Do wyodrębnienia czynników wykorzystano </a:t>
            </a:r>
            <a:r>
              <a:rPr lang="pl-PL" b="1" dirty="0"/>
              <a:t>metodę głównych składowych (Principal Component Analysis, PCA)</a:t>
            </a:r>
            <a:r>
              <a:rPr lang="pl-PL" dirty="0"/>
              <a:t>, a do rotacji zastosowano </a:t>
            </a:r>
            <a:r>
              <a:rPr lang="pl-PL" b="1" dirty="0" err="1"/>
              <a:t>Promax</a:t>
            </a:r>
            <a:r>
              <a:rPr lang="pl-PL" b="1" dirty="0"/>
              <a:t> z normalizacją Kaisera</a:t>
            </a:r>
            <a:r>
              <a:rPr lang="pl-PL" dirty="0"/>
              <a:t>. </a:t>
            </a:r>
            <a:r>
              <a:rPr lang="pl-PL" b="1" dirty="0"/>
              <a:t>Rotacja </a:t>
            </a:r>
            <a:r>
              <a:rPr lang="pl-PL" b="1" dirty="0" err="1"/>
              <a:t>Promax</a:t>
            </a:r>
            <a:r>
              <a:rPr lang="pl-PL" dirty="0"/>
              <a:t> jest rotacją skośną, co oznacza, że pozwala czynnikom być </a:t>
            </a:r>
            <a:r>
              <a:rPr lang="pl-PL" b="1" dirty="0"/>
              <a:t>skorelowanymi</a:t>
            </a:r>
            <a:r>
              <a:rPr lang="pl-PL" dirty="0"/>
              <a:t>. To jest istotne w badaniach psychologicznych i społecznych, gdzie różne wymiary dobrostanu lub wsparcia często są ze sobą powiązane. Normalizacja Kaisera dodatkowo ułatwia interpretację poprzez skalowanie ładunków czynnikowych. Metoda ta umożliwia efektywną redukcję wymiarów przy dużej liczbie </a:t>
            </a:r>
            <a:r>
              <a:rPr lang="pl-PL" dirty="0" err="1"/>
              <a:t>itemów</a:t>
            </a:r>
            <a:r>
              <a:rPr lang="pl-PL" dirty="0"/>
              <a:t>.</a:t>
            </a:r>
          </a:p>
          <a:p>
            <a:r>
              <a:rPr lang="pl-PL" sz="1600" dirty="0"/>
              <a:t>W analizie wzięto pod uwagę poziom zasobów</a:t>
            </a:r>
            <a:r>
              <a:rPr lang="pl-PL" sz="1600" b="1" dirty="0"/>
              <a:t> tj. zysk – strata zasobów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11989DF-E190-A113-FECD-32685B7F0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593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rtlCol="0">
            <a:normAutofit/>
          </a:bodyPr>
          <a:lstStyle/>
          <a:p>
            <a:pPr algn="ctr"/>
            <a:r>
              <a:rPr lang="pl-PL" dirty="0"/>
              <a:t>Założenia eksploracyjnej analizy czynnikowej</a:t>
            </a:r>
            <a:endParaRPr lang="pl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Zawartość — symbol zastępczy 2">
                <a:extLst>
                  <a:ext uri="{FF2B5EF4-FFF2-40B4-BE49-F238E27FC236}">
                    <a16:creationId xmlns:a16="http://schemas.microsoft.com/office/drawing/2014/main" id="{91DB1382-7276-49FA-9632-38D558F457E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16288364"/>
                  </p:ext>
                </p:extLst>
              </p:nvPr>
            </p:nvGraphicFramePr>
            <p:xfrm>
              <a:off x="1066800" y="2310063"/>
              <a:ext cx="10058400" cy="372561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5" name="Zawartość — symbol zastępczy 2">
                <a:extLst>
                  <a:ext uri="{FF2B5EF4-FFF2-40B4-BE49-F238E27FC236}">
                    <a16:creationId xmlns:a16="http://schemas.microsoft.com/office/drawing/2014/main" id="{91DB1382-7276-49FA-9632-38D558F457E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16288364"/>
                  </p:ext>
                </p:extLst>
              </p:nvPr>
            </p:nvGraphicFramePr>
            <p:xfrm>
              <a:off x="1066800" y="2310063"/>
              <a:ext cx="10058400" cy="372561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0B51CF-6134-6212-F9E0-5BF7AF46E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Analiza czynnikowa - wyniki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771E305-65D5-16BA-239D-186B8CF57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2000" dirty="0"/>
              <a:t>Analiza czynnikowa przeprowadzona metodą głównych składowych wykazała, że trzy pierwsze czynniki wyjaśniają łącznie </a:t>
            </a:r>
            <a:r>
              <a:rPr lang="pl-PL" sz="2000" b="1" dirty="0"/>
              <a:t>57,8% całkowitej wariancji</a:t>
            </a:r>
            <a:r>
              <a:rPr lang="pl-PL" sz="2000" dirty="0"/>
              <a:t>. Pierwszy czynnik odpowiadał za największą część wariancji (41,7%), drugi za 8,6%, a trzeci za 7,5%.</a:t>
            </a:r>
          </a:p>
          <a:p>
            <a:pPr marL="0" indent="0">
              <a:buNone/>
            </a:pPr>
            <a:r>
              <a:rPr lang="pl-PL" sz="2000" dirty="0"/>
              <a:t>I czynnik - odnosi się do </a:t>
            </a:r>
            <a:r>
              <a:rPr lang="pl-PL" sz="2000" b="1" dirty="0"/>
              <a:t>podstawowych potrzeb ekonomicznych i rodzinnych</a:t>
            </a:r>
            <a:r>
              <a:rPr lang="pl-PL" sz="2000" dirty="0"/>
              <a:t> — szczególnie tych związanych z dziećmi, bezpieczeństwem finansowym i stabilnością. </a:t>
            </a:r>
          </a:p>
          <a:p>
            <a:pPr marL="0" indent="0">
              <a:buNone/>
            </a:pPr>
            <a:r>
              <a:rPr lang="pl-PL" sz="2000" dirty="0"/>
              <a:t>II czynnik - dotyczy </a:t>
            </a:r>
            <a:r>
              <a:rPr lang="pl-PL" sz="2000" b="1" dirty="0"/>
              <a:t>potrzeb emocjonalnych, psychologicznych i społecznych</a:t>
            </a:r>
            <a:r>
              <a:rPr lang="pl-PL" sz="2000" dirty="0"/>
              <a:t>. </a:t>
            </a:r>
          </a:p>
          <a:p>
            <a:pPr marL="0" indent="0">
              <a:buNone/>
            </a:pPr>
            <a:r>
              <a:rPr lang="pl-PL" sz="2000" dirty="0"/>
              <a:t>III czynnik – dotyczy </a:t>
            </a:r>
            <a:r>
              <a:rPr lang="pl-PL" sz="2000" b="1" dirty="0"/>
              <a:t>wsparcia społecznego i instytucjonalnego oraz niezależności finansowej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773CDCA-F238-7B98-AAB5-6BACA1D4F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582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71C6CDD-3002-737D-EA67-04F3E74E8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Omówienie czynników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9DD6A4-7974-9658-C305-0298C5192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6189994" cy="3849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I czynnik - odnosi się do </a:t>
            </a:r>
            <a:r>
              <a:rPr lang="pl-PL" b="1" dirty="0"/>
              <a:t>podstawowych potrzeb ekonomicznych i rodzinnych</a:t>
            </a:r>
            <a:r>
              <a:rPr lang="pl-PL" dirty="0"/>
              <a:t> — szczególnie tych związanych z dziećmi, bezpieczeństwem finansowym i stabilnością. </a:t>
            </a:r>
          </a:p>
          <a:p>
            <a:r>
              <a:rPr lang="pl-PL" dirty="0"/>
              <a:t>Wspólne wysokie wartości ładunków czynnikowych sugerują, że różne aspekty życia rodzinnego, ekonomicznego i rozwojowego są ze sobą silnie powiązane i współwystępują. Można zauważyć, że elementy związane z bezpieczeństwem materialnym, stabilnością zawodową, dostępem do zasobów edukacyjnych i emocjonalnym wsparciem w rodzinie tworzą jeden spójny konstrukt, który odzwierciedla poczucie stabilności i zdolności do zapewnienia rodzinie podstawowych potrzeb oraz możliwości rozwoju. Wynik analizy rzetelności czynnika wskazuje jego na bardzo wysoką spójność wewnętrzną </a:t>
            </a:r>
            <a:r>
              <a:rPr lang="pl-PL" b="1" dirty="0"/>
              <a:t>Alfa </a:t>
            </a:r>
            <a:r>
              <a:rPr lang="pl-PL" b="1" dirty="0" err="1"/>
              <a:t>Cronbacha</a:t>
            </a:r>
            <a:r>
              <a:rPr lang="pl-PL" b="1" dirty="0"/>
              <a:t> = 0,943 (15 pozycji)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95A8F5F-7BC6-FC8C-A7AB-2A8D78983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D5064EB5-C792-473C-7360-A511C695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452035"/>
              </p:ext>
            </p:extLst>
          </p:nvPr>
        </p:nvGraphicFramePr>
        <p:xfrm>
          <a:off x="7256794" y="2055654"/>
          <a:ext cx="4448783" cy="36175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3259">
                  <a:extLst>
                    <a:ext uri="{9D8B030D-6E8A-4147-A177-3AD203B41FA5}">
                      <a16:colId xmlns:a16="http://schemas.microsoft.com/office/drawing/2014/main" val="3643103778"/>
                    </a:ext>
                  </a:extLst>
                </a:gridCol>
                <a:gridCol w="925524">
                  <a:extLst>
                    <a:ext uri="{9D8B030D-6E8A-4147-A177-3AD203B41FA5}">
                      <a16:colId xmlns:a16="http://schemas.microsoft.com/office/drawing/2014/main" val="3093603767"/>
                    </a:ext>
                  </a:extLst>
                </a:gridCol>
              </a:tblGrid>
              <a:tr h="15094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1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2955477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 dirty="0">
                          <a:effectLst/>
                        </a:rPr>
                        <a:t>Help with </a:t>
                      </a:r>
                      <a:r>
                        <a:rPr lang="pl-PL" sz="1200" u="none" strike="noStrike" dirty="0" err="1">
                          <a:effectLst/>
                        </a:rPr>
                        <a:t>childcare</a:t>
                      </a:r>
                      <a:endParaRPr lang="pl-PL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0,883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377361209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Ability to provide education for children</a:t>
                      </a:r>
                      <a:endParaRPr lang="en-US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0,870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804574060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A close and supportive relationship with my children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0,842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523551381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A sense of security where they live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0,839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73435820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Health for my children and family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0,764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277845129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 dirty="0" err="1">
                          <a:effectLst/>
                        </a:rPr>
                        <a:t>Stable</a:t>
                      </a:r>
                      <a:r>
                        <a:rPr lang="pl-PL" sz="1200" u="none" strike="noStrike" dirty="0">
                          <a:effectLst/>
                        </a:rPr>
                        <a:t> </a:t>
                      </a:r>
                      <a:r>
                        <a:rPr lang="pl-PL" sz="1200" u="none" strike="noStrike" dirty="0" err="1">
                          <a:effectLst/>
                        </a:rPr>
                        <a:t>job</a:t>
                      </a:r>
                      <a:r>
                        <a:rPr lang="pl-PL" sz="1200" u="none" strike="noStrike" dirty="0">
                          <a:effectLst/>
                        </a:rPr>
                        <a:t>/ business</a:t>
                      </a:r>
                      <a:endParaRPr lang="pl-PL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0,753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700349507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A secure source of income</a:t>
                      </a:r>
                      <a:endParaRPr lang="en-US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0,736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259195738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Self-sufficiency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0,637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945657471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Financial security for the future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0,632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033406437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A sense of value and recognition in the workplace</a:t>
                      </a:r>
                      <a:endParaRPr lang="en-US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 dirty="0">
                          <a:effectLst/>
                        </a:rPr>
                        <a:t>0,624</a:t>
                      </a:r>
                      <a:endParaRPr lang="pl-PL" sz="12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327802055"/>
                  </a:ext>
                </a:extLst>
              </a:tr>
              <a:tr h="355138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Opportunities for education and professional development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0,595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97804488"/>
                  </a:ext>
                </a:extLst>
              </a:tr>
              <a:tr h="355138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Resources for children's additional needs e.g. clothing, school transport, textbooks etc.</a:t>
                      </a:r>
                      <a:endParaRPr lang="en-US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0,557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32316754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 dirty="0">
                          <a:effectLst/>
                        </a:rPr>
                        <a:t>Access to </a:t>
                      </a:r>
                      <a:r>
                        <a:rPr lang="pl-PL" sz="1200" u="none" strike="noStrike" dirty="0" err="1">
                          <a:effectLst/>
                        </a:rPr>
                        <a:t>basic</a:t>
                      </a:r>
                      <a:r>
                        <a:rPr lang="pl-PL" sz="1200" u="none" strike="noStrike" dirty="0">
                          <a:effectLst/>
                        </a:rPr>
                        <a:t> </a:t>
                      </a:r>
                      <a:r>
                        <a:rPr lang="pl-PL" sz="1200" u="none" strike="noStrike" dirty="0" err="1">
                          <a:effectLst/>
                        </a:rPr>
                        <a:t>clothing</a:t>
                      </a:r>
                      <a:endParaRPr lang="pl-PL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0,535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803204301"/>
                  </a:ext>
                </a:extLst>
              </a:tr>
              <a:tr h="18207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Family stability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 dirty="0">
                          <a:effectLst/>
                        </a:rPr>
                        <a:t>0,508</a:t>
                      </a:r>
                      <a:endParaRPr lang="pl-PL" sz="12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858145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781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DAAF5D-07AF-B55F-56D3-9445B2098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Omówienie czynników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64FECC8-6D36-A981-1E9F-2A8D00B1C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6297038" cy="3849624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II czynnik - dotyczy </a:t>
            </a:r>
            <a:r>
              <a:rPr lang="pl-PL" b="1" dirty="0"/>
              <a:t>potrzeb emocjonalnych, psychologicznych i społecznych</a:t>
            </a:r>
            <a:r>
              <a:rPr lang="pl-PL" dirty="0"/>
              <a:t>. </a:t>
            </a:r>
          </a:p>
          <a:p>
            <a:pPr marL="0" indent="0">
              <a:buNone/>
            </a:pPr>
            <a:r>
              <a:rPr lang="pl-PL" dirty="0"/>
              <a:t>Wymiar ten obejmuje zarówno elementy wewnętrzne – poczucie własnej wartości, sens życia, odpowiedzialność za siebie – jak i zewnętrzne – relacje z innymi, wsparcie społeczne, kontakt z osobami, od których można się uczyć. To wskazuje, że dobrostan jednostki w tym kontekście jest wypadkową zarówno autonomii i poczucia sensu, jak i jakości relacji społecznych i wsparcia. Wynik analizy rzetelności wskazuje na wysoką spójność wewnętrzną czynnika, </a:t>
            </a:r>
            <a:r>
              <a:rPr lang="pl-PL" b="1" dirty="0"/>
              <a:t>Alfa </a:t>
            </a:r>
            <a:r>
              <a:rPr lang="pl-PL" b="1" dirty="0" err="1"/>
              <a:t>Cronbacha</a:t>
            </a:r>
            <a:r>
              <a:rPr lang="pl-PL" b="1" dirty="0"/>
              <a:t> = 0,861 (7 pozycji).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A3136FB-106D-E440-6B70-57992DAB9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BBEDC256-626E-512E-FB9B-6208F9099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948595"/>
              </p:ext>
            </p:extLst>
          </p:nvPr>
        </p:nvGraphicFramePr>
        <p:xfrm>
          <a:off x="7490298" y="2655888"/>
          <a:ext cx="4199107" cy="2337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11188">
                  <a:extLst>
                    <a:ext uri="{9D8B030D-6E8A-4147-A177-3AD203B41FA5}">
                      <a16:colId xmlns:a16="http://schemas.microsoft.com/office/drawing/2014/main" val="2841949319"/>
                    </a:ext>
                  </a:extLst>
                </a:gridCol>
                <a:gridCol w="295973">
                  <a:extLst>
                    <a:ext uri="{9D8B030D-6E8A-4147-A177-3AD203B41FA5}">
                      <a16:colId xmlns:a16="http://schemas.microsoft.com/office/drawing/2014/main" val="3253609681"/>
                    </a:ext>
                  </a:extLst>
                </a:gridCol>
                <a:gridCol w="402036">
                  <a:extLst>
                    <a:ext uri="{9D8B030D-6E8A-4147-A177-3AD203B41FA5}">
                      <a16:colId xmlns:a16="http://schemas.microsoft.com/office/drawing/2014/main" val="645930354"/>
                    </a:ext>
                  </a:extLst>
                </a:gridCol>
                <a:gridCol w="189910">
                  <a:extLst>
                    <a:ext uri="{9D8B030D-6E8A-4147-A177-3AD203B41FA5}">
                      <a16:colId xmlns:a16="http://schemas.microsoft.com/office/drawing/2014/main" val="3994502101"/>
                    </a:ext>
                  </a:extLst>
                </a:gridCol>
              </a:tblGrid>
              <a:tr h="2254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1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2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3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819794"/>
                  </a:ext>
                </a:extLst>
              </a:tr>
              <a:tr h="22547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Self-worth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 dirty="0">
                          <a:effectLst/>
                        </a:rPr>
                        <a:t>0,809</a:t>
                      </a:r>
                      <a:endParaRPr lang="pl-PL" sz="12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3345476"/>
                  </a:ext>
                </a:extLst>
              </a:tr>
              <a:tr h="22547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Feeling that my life has meaning/purpose</a:t>
                      </a:r>
                      <a:endParaRPr lang="en-US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0,781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237805090"/>
                  </a:ext>
                </a:extLst>
              </a:tr>
              <a:tr h="22547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Good relations with others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0,769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98689915"/>
                  </a:ext>
                </a:extLst>
              </a:tr>
              <a:tr h="395266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Emotional support, e.g. acceptance from others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0,751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598718897"/>
                  </a:ext>
                </a:extLst>
              </a:tr>
              <a:tr h="439792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A sense of independence and responsibility for oneself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0,685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61056371"/>
                  </a:ext>
                </a:extLst>
              </a:tr>
              <a:tr h="22547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 dirty="0" err="1">
                          <a:effectLst/>
                        </a:rPr>
                        <a:t>Sense</a:t>
                      </a:r>
                      <a:r>
                        <a:rPr lang="pl-PL" sz="1200" u="none" strike="noStrike" dirty="0">
                          <a:effectLst/>
                        </a:rPr>
                        <a:t> of </a:t>
                      </a:r>
                      <a:r>
                        <a:rPr lang="pl-PL" sz="1200" u="none" strike="noStrike" dirty="0" err="1">
                          <a:effectLst/>
                        </a:rPr>
                        <a:t>independence</a:t>
                      </a:r>
                      <a:endParaRPr lang="pl-PL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0,599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6285853"/>
                  </a:ext>
                </a:extLst>
              </a:tr>
              <a:tr h="22547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Experience of people from whom I can learn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0,573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 dirty="0">
                          <a:effectLst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686710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79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AEB009-1268-0DBE-8695-4C3523AA6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Omówienie czynników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CDA9594-CE42-B856-67D0-CBDA47A06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6656962" cy="36653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1600" dirty="0"/>
              <a:t>III czynnik – dotyczy </a:t>
            </a:r>
            <a:r>
              <a:rPr lang="pl-PL" sz="1600" b="1" dirty="0"/>
              <a:t>wsparcia społecznego i instytucjonalnego oraz niezależności finansowej</a:t>
            </a:r>
            <a:endParaRPr lang="pl-PL" sz="1600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Najwyższe ładunki czynnikowe przypadają zmiennym dotyczącym dostępu do systemu opieki medycznej, poczucia, że jednostka radzi sobie w życiu, oraz możliwości uzyskania wsparcia finansowego – co sugeruje, że kluczowym elementem tego wymiaru jest poczucie bezpieczeństwa zdrowotnego i ekonomicznego.</a:t>
            </a:r>
          </a:p>
          <a:p>
            <a:pPr marL="0" indent="0">
              <a:buNone/>
            </a:pPr>
            <a:r>
              <a:rPr lang="pl-PL" dirty="0"/>
              <a:t>Niższe, choć nadal istotne, ładunki przy zmiennych dotyczących wsparcia ze strony rodziny czy organizacji (HAART </a:t>
            </a:r>
            <a:r>
              <a:rPr lang="pl-PL" dirty="0" err="1"/>
              <a:t>Kenya</a:t>
            </a:r>
            <a:r>
              <a:rPr lang="pl-PL" dirty="0"/>
              <a:t>) wskazują, że wsparcie społeczne i instytucjonalne współtworzy ten wymiar. Wynik analizy rzetelności czynnika wskazuje na jego wysoką spójność wewnętrzną, </a:t>
            </a:r>
            <a:r>
              <a:rPr lang="pl-PL" b="1" dirty="0"/>
              <a:t>Alfa </a:t>
            </a:r>
            <a:r>
              <a:rPr lang="pl-PL" b="1" dirty="0" err="1"/>
              <a:t>Cronbacha</a:t>
            </a:r>
            <a:r>
              <a:rPr lang="pl-PL" b="1" dirty="0"/>
              <a:t> = 0,841 (7 pozycji).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D80AC19-595A-93CA-CEAB-F7F4FA0CC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80B92D47-5003-C682-2456-F223DEA6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747990"/>
              </p:ext>
            </p:extLst>
          </p:nvPr>
        </p:nvGraphicFramePr>
        <p:xfrm>
          <a:off x="7974776" y="2558611"/>
          <a:ext cx="3513591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70629">
                  <a:extLst>
                    <a:ext uri="{9D8B030D-6E8A-4147-A177-3AD203B41FA5}">
                      <a16:colId xmlns:a16="http://schemas.microsoft.com/office/drawing/2014/main" val="218512523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838435240"/>
                    </a:ext>
                  </a:extLst>
                </a:gridCol>
                <a:gridCol w="57562">
                  <a:extLst>
                    <a:ext uri="{9D8B030D-6E8A-4147-A177-3AD203B41FA5}">
                      <a16:colId xmlns:a16="http://schemas.microsoft.com/office/drawing/2014/main" val="2251770487"/>
                    </a:ext>
                  </a:extLst>
                </a:gridCol>
                <a:gridCol w="437746">
                  <a:extLst>
                    <a:ext uri="{9D8B030D-6E8A-4147-A177-3AD203B41FA5}">
                      <a16:colId xmlns:a16="http://schemas.microsoft.com/office/drawing/2014/main" val="1785671046"/>
                    </a:ext>
                  </a:extLst>
                </a:gridCol>
              </a:tblGrid>
              <a:tr h="12827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1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2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3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5944332"/>
                  </a:ext>
                </a:extLst>
              </a:tr>
              <a:tr h="12338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Access to the medical care system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0,895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519013043"/>
                  </a:ext>
                </a:extLst>
              </a:tr>
              <a:tr h="12338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Feeling that I am doing well</a:t>
                      </a:r>
                      <a:endParaRPr lang="en-US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0,847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790490665"/>
                  </a:ext>
                </a:extLst>
              </a:tr>
              <a:tr h="12338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Financial assistance when needed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0,815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71035097"/>
                  </a:ext>
                </a:extLst>
              </a:tr>
              <a:tr h="12338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Closeness and support from family members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0,616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16735482"/>
                  </a:ext>
                </a:extLst>
              </a:tr>
              <a:tr h="12338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Support from HAART Kenya</a:t>
                      </a:r>
                      <a:endParaRPr lang="pl-PL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0,608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983367540"/>
                  </a:ext>
                </a:extLst>
              </a:tr>
              <a:tr h="12338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The opportunity to financially secure yourself and your family</a:t>
                      </a:r>
                      <a:endParaRPr lang="en-US" sz="12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0,544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143084270"/>
                  </a:ext>
                </a:extLst>
              </a:tr>
              <a:tr h="12338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200" u="none" strike="noStrike">
                          <a:effectLst/>
                        </a:rPr>
                        <a:t>Feeling that I am valuable to others</a:t>
                      </a:r>
                      <a:endParaRPr lang="en-US" sz="12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pl-PL" sz="1200" u="none" strike="noStrike">
                          <a:effectLst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pl-PL" sz="1200" u="none" strike="noStrike" dirty="0">
                          <a:effectLst/>
                        </a:rPr>
                        <a:t>0,528</a:t>
                      </a:r>
                      <a:endParaRPr lang="pl-PL" sz="12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127080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509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2081C2-2517-249B-F53B-3F98A61C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B00F226-A2EE-E7E1-E9CB-C0D0398AC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1800" dirty="0"/>
              <a:t>Narzędzie w wersji eksperymentalnej jest </a:t>
            </a:r>
            <a:r>
              <a:rPr lang="pl-PL" sz="1800" b="1" dirty="0"/>
              <a:t>elastyczne i przystosowane do lokalnego kontekstu</a:t>
            </a:r>
            <a:r>
              <a:rPr lang="pl-PL" sz="1800" dirty="0"/>
              <a:t>, umożliwiając uchwycenie zarówno obiektywnych zasobów, jak i subiektywnego poczucia bezpieczeństwa i wsparcia. Może służyć zarówno do celów badawczych, jak i praktycznych – w diagnozie potrzeb osób ocalonych, ocenie skuteczności programów wsparcia oraz projektowaniu interwencji wzmacniających ich dobrostan i integrację społeczną.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EAEE02A-9E6B-069B-B22D-BD9A5356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26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9F19E1-1B03-EE32-89D0-06D56F1BE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Kontekst tworzenia narzędzia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4E0904-0642-3D9E-3B10-7AEBB8A4C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6922168" cy="3849624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Badanie zostało przeprowadzone w ramach współpracy KUL z </a:t>
            </a:r>
            <a:r>
              <a:rPr lang="nl-NL" dirty="0"/>
              <a:t>HAART Poland i HAART Kenya</a:t>
            </a:r>
            <a:r>
              <a:rPr lang="pl-PL" dirty="0"/>
              <a:t>. Zespół badaczy z Katolickiego Uniwersytetu Lubelskiego Jana Pawła II prowadził badani w Kenii. Kierownikiem projektu był </a:t>
            </a:r>
            <a:r>
              <a:rPr lang="pl-PL" b="1" dirty="0"/>
              <a:t>dr Mariusz </a:t>
            </a:r>
            <a:r>
              <a:rPr lang="pl-PL" b="1" dirty="0" err="1"/>
              <a:t>Wołońciej</a:t>
            </a:r>
            <a:r>
              <a:rPr lang="pl-PL" dirty="0"/>
              <a:t> z Katedry Psychologii Emocji i Motywacji KUL.</a:t>
            </a:r>
          </a:p>
          <a:p>
            <a:pPr marL="0" indent="0">
              <a:buNone/>
            </a:pPr>
            <a:r>
              <a:rPr lang="pl-PL" dirty="0"/>
              <a:t>Według statystyk ONZ każdego roku nawet 50 mln osób na świecie staje się ofiarami handlu ludźmi. W Polsce problem może dotyczyć nawet 28 tys. osób, choćby tych, którym po przybyciu do naszego kraju do pracy odbierane są paszporty. HAART </a:t>
            </a:r>
            <a:r>
              <a:rPr lang="pl-PL" dirty="0" err="1"/>
              <a:t>Kenya</a:t>
            </a:r>
            <a:r>
              <a:rPr lang="pl-PL" dirty="0"/>
              <a:t> (</a:t>
            </a:r>
            <a:r>
              <a:rPr lang="pl-PL" dirty="0" err="1"/>
              <a:t>Awareness</a:t>
            </a:r>
            <a:r>
              <a:rPr lang="pl-PL" dirty="0"/>
              <a:t> </a:t>
            </a:r>
            <a:r>
              <a:rPr lang="pl-PL" dirty="0" err="1"/>
              <a:t>Against</a:t>
            </a:r>
            <a:r>
              <a:rPr lang="pl-PL" dirty="0"/>
              <a:t> Human </a:t>
            </a:r>
            <a:r>
              <a:rPr lang="pl-PL" dirty="0" err="1"/>
              <a:t>Trafficking</a:t>
            </a:r>
            <a:r>
              <a:rPr lang="pl-PL" dirty="0"/>
              <a:t>) to kenijska organizacja pozarządowa działająca od 2010 roku na rzecz przeciwdziałania handlowi ludźmi. Organizacja prowadzi działania prewencyjne, edukacyjne i ochronne wobec ofiar, współpracuje z władzami oraz instytucjami międzynarodowymi, a także dokumentuje przypadki handlu ludźmi i prowadzi badania.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0A5551-5BE8-F7A2-31AF-76E759CF5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B72A04C-0BAB-B4A5-6975-11A8D00CA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690" y="2171753"/>
            <a:ext cx="2900675" cy="185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02EC73C-E202-4F44-FEFC-2C5C60437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661" y="4182177"/>
            <a:ext cx="2898704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424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665126-55E1-09D3-2290-43780D454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Kontekst tworzenia narzędzia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6745901-147F-7448-9EA8-AF5AF5E18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Punktem wyjścia dla opracowania narzędzia była polska adaptacja kwestionariusza </a:t>
            </a:r>
            <a:r>
              <a:rPr lang="pl-PL" b="1" dirty="0" err="1"/>
              <a:t>Conservation</a:t>
            </a:r>
            <a:r>
              <a:rPr lang="pl-PL" b="1" dirty="0"/>
              <a:t> of </a:t>
            </a:r>
            <a:r>
              <a:rPr lang="pl-PL" b="1" dirty="0" err="1"/>
              <a:t>Resources</a:t>
            </a:r>
            <a:r>
              <a:rPr lang="pl-PL" b="1" dirty="0"/>
              <a:t> Evaluation (COR)</a:t>
            </a:r>
            <a:r>
              <a:rPr lang="pl-PL" dirty="0"/>
              <a:t>, autorstwa </a:t>
            </a:r>
            <a:r>
              <a:rPr lang="pl-PL" dirty="0" err="1"/>
              <a:t>Chwaszcz</a:t>
            </a:r>
            <a:r>
              <a:rPr lang="pl-PL" dirty="0"/>
              <a:t> i in. (2019), opartego na teorii zachowania zasobów (</a:t>
            </a:r>
            <a:r>
              <a:rPr lang="pl-PL" dirty="0" err="1"/>
              <a:t>Conservation</a:t>
            </a:r>
            <a:r>
              <a:rPr lang="pl-PL" dirty="0"/>
              <a:t> of </a:t>
            </a:r>
            <a:r>
              <a:rPr lang="pl-PL" dirty="0" err="1"/>
              <a:t>Resources</a:t>
            </a:r>
            <a:r>
              <a:rPr lang="pl-PL" dirty="0"/>
              <a:t> </a:t>
            </a:r>
            <a:r>
              <a:rPr lang="pl-PL" dirty="0" err="1"/>
              <a:t>Theory</a:t>
            </a:r>
            <a:r>
              <a:rPr lang="pl-PL" dirty="0"/>
              <a:t>) </a:t>
            </a:r>
            <a:r>
              <a:rPr lang="pl-PL" dirty="0" err="1"/>
              <a:t>Stevana</a:t>
            </a:r>
            <a:r>
              <a:rPr lang="pl-PL" dirty="0"/>
              <a:t> E. </a:t>
            </a:r>
            <a:r>
              <a:rPr lang="pl-PL" dirty="0" err="1"/>
              <a:t>Hobfolla</a:t>
            </a:r>
            <a:r>
              <a:rPr lang="pl-PL" dirty="0"/>
              <a:t>. Teoria ta zakłada, że stres pojawia się w sytuacji zagrożenia utratą zasobów, faktycznej utraty zasobów lub braku możliwości ich pomnażania. Oryginalny kwestionariusz COR zawiera listę </a:t>
            </a:r>
            <a:r>
              <a:rPr lang="pl-PL" b="1" dirty="0"/>
              <a:t>74 zasobów</a:t>
            </a:r>
            <a:r>
              <a:rPr lang="pl-PL" dirty="0"/>
              <a:t> odnoszących się do różnych wymiarów funkcjonowania — osobistych, społecznych, materialnych, rodzinnych, zdrowotnych i duchowych.</a:t>
            </a:r>
          </a:p>
          <a:p>
            <a:pPr marL="0" indent="0">
              <a:buNone/>
            </a:pPr>
            <a:r>
              <a:rPr lang="pl-PL" dirty="0"/>
              <a:t>Kwestionariusz składa się z dwóch części. W pierwszej osoby badane oceniają każdy z zasobów w dwóch kategoriach: </a:t>
            </a:r>
            <a:r>
              <a:rPr lang="pl-PL" b="1" dirty="0"/>
              <a:t>zysk</a:t>
            </a:r>
            <a:r>
              <a:rPr lang="pl-PL" dirty="0"/>
              <a:t> i </a:t>
            </a:r>
            <a:r>
              <a:rPr lang="pl-PL" b="1" dirty="0"/>
              <a:t>strata</a:t>
            </a:r>
            <a:r>
              <a:rPr lang="pl-PL" dirty="0"/>
              <a:t>, na pięciopunktowej skali (1 – wcale, 5 – w bardzo dużym stopniu), odpowiadając na pytania: „W jakim stopniu zyskałem/</a:t>
            </a:r>
            <a:r>
              <a:rPr lang="pl-PL" dirty="0" err="1"/>
              <a:t>am</a:t>
            </a:r>
            <a:r>
              <a:rPr lang="pl-PL" dirty="0"/>
              <a:t> ten zasób w swoim życiu?” oraz „W jakim stopniu utraciłem/</a:t>
            </a:r>
            <a:r>
              <a:rPr lang="pl-PL" dirty="0" err="1"/>
              <a:t>am</a:t>
            </a:r>
            <a:r>
              <a:rPr lang="pl-PL" dirty="0"/>
              <a:t> ten zasób?”. W drugiej części respondenci określają </a:t>
            </a:r>
            <a:r>
              <a:rPr lang="pl-PL" b="1" dirty="0"/>
              <a:t>wartość</a:t>
            </a:r>
            <a:r>
              <a:rPr lang="pl-PL" dirty="0"/>
              <a:t>, jaką przypisują poszczególnym zasobom, również na pięciostopniowej skali (1 – bez wartości, 5 – bardzo duża wartość). Na liście znajdują się m.in. takie zasoby jak: „Stabilność rodzinna”, „Dobre relacje z dziećmi”, „Zdrowie moich dzieci”, „Poczucie bliskości z partnerem/partnerką”, „Świadomość celu, do którego zmierzam w życiu”, czy „Przynależność do organizacji, w której mogę dzielić się swoimi zainteresowaniami”.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0A80150-FCCD-4B76-61A8-978FF1133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042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966FD5-4BE8-F1A1-1B8E-0624C42B7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Kontekst tworzenia narzędzia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BEC373-A769-C514-7544-7122F6509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Oryginalna lista zasobów stanowiła podstawę dalszych prac. Proces opracowania narzędzia do badania zasobów osób ocalałych z handlu ludźmi w Kenii został oparty na szeroko zakrojonych konsultacjach z praktykami i ekspertami pracującymi w tym obszarze. W pierwszym etapie przeprowadzono rozmowy z osobami bezpośrednio wspierającymi ocalałych – pracownikami HAART KENYA, terapeutami, pracownikami socjalnymi oraz koordynatorami programów reintegracyjnych. Konsultacje te pozwoliły zidentyfikować zasoby, które w praktyce okazują się kluczowe dla procesu zdrowienia i reintegracji.</a:t>
            </a:r>
          </a:p>
          <a:p>
            <a:pPr marL="0" indent="0">
              <a:buNone/>
            </a:pPr>
            <a:r>
              <a:rPr lang="pl-PL" dirty="0"/>
              <a:t>Równolegle zebrano opinie badaczy i ekspertów zajmujących się problematyką handlu ludźmi, traumą oraz wsparciem psychospołecznym, aby zapewnić merytoryczną poprawność konstrukcji narzędzia. W oparciu o te konsultacje uzupełniono listę zasobów o </a:t>
            </a:r>
            <a:r>
              <a:rPr lang="pl-PL" b="1" dirty="0"/>
              <a:t>elementy specyficzne dla kontekstu kulturowego Kenii</a:t>
            </a:r>
            <a:r>
              <a:rPr lang="pl-PL" dirty="0"/>
              <a:t>, uwzględniając takie aspekty, jak rola społeczności lokalnych, znaczenie religijności, praktyki wspólnotowe, struktury rodzinne oraz lokalne formy wsparcia i przywództwa. Dzięki połączeniu perspektywy praktyków, badaczy i lokalnych uwarunkowań kulturowych powstała wstępna wersja narzędzia, które jest zarówno teoretycznie zakorzenione (teoria COR), jak i adekwatne do rzeczywistych potrzeb osób ocalałych z handlu ludźmi w kenijskim kontekście społecznym.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4F24788-3668-032F-7A6A-947E2C41B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5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2BE18D5-7A74-BC57-722D-F288E95BE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Kontekst tworzenia narzędzia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AE25EC6-C47D-CAB2-0087-86B71F366D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Na podstawie analizy oryginalnego kwestionariusza COR oraz konsultacji z praktykami i ekspertami pracującymi z osobami ocalałymi z handlu ludźmi w Kenii dokonano selekcji i adaptacji pozycji, tworząc wstępną listę </a:t>
            </a:r>
            <a:r>
              <a:rPr lang="pl-PL" b="1" dirty="0"/>
              <a:t>56 </a:t>
            </a:r>
            <a:r>
              <a:rPr lang="pl-PL" b="1" dirty="0" err="1"/>
              <a:t>itemów</a:t>
            </a:r>
            <a:r>
              <a:rPr lang="pl-PL" dirty="0"/>
              <a:t> odzwierciedlających najważniejsze zasoby osobiste, społeczne, materialne i kulturowe istotne dla procesu reintegracji.</a:t>
            </a:r>
          </a:p>
          <a:p>
            <a:pPr marL="0" indent="0">
              <a:buNone/>
            </a:pPr>
            <a:r>
              <a:rPr lang="pl-PL" dirty="0"/>
              <a:t>Następnie przeprowadzono </a:t>
            </a:r>
            <a:r>
              <a:rPr lang="pl-PL" b="1" dirty="0"/>
              <a:t>pilotaż narzędzia</a:t>
            </a:r>
            <a:r>
              <a:rPr lang="pl-PL" dirty="0"/>
              <a:t>, którego celem była weryfikacja zrozumiałości pozycji, ich adekwatności kulturowej oraz ocena wstępnych właściwości psychometrycznych. Pilotaż umożliwił identyfikację elementów wymagających doprecyzowania lub modyfikacji, a także pozwolił ocenić, czy proponowana lista zasobów odzwierciedla realne doświadczenia i potrzeby osób ocalałych. Wyniki pilotażu stanowiły podstawę do dalszego doskonalenia narzędzia przed właściwym badaniem.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BF3B0F3-D32A-A667-D5A7-404440171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588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6426CC-DE16-9E3D-C4B5-AB9E461CE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ED752C-4A2D-D2C5-BFA3-FF4CD7C39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rtlCol="0">
            <a:normAutofit/>
          </a:bodyPr>
          <a:lstStyle/>
          <a:p>
            <a:pPr algn="ctr"/>
            <a:r>
              <a:rPr lang="pl-PL" dirty="0"/>
              <a:t>Założenia teoretyczne</a:t>
            </a:r>
            <a:endParaRPr lang="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4E1E70F-B85B-78DD-83E3-D2F1BEE11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dirty="0"/>
              <a:t>Tworząc narzędzie do badania zasobów osób ocalonych z handlu ludźmi w Kenii, punktem wyjścia była </a:t>
            </a:r>
            <a:r>
              <a:rPr lang="pl-PL" b="1" dirty="0"/>
              <a:t>teoria zachowania zasobów (</a:t>
            </a:r>
            <a:r>
              <a:rPr lang="pl-PL" b="1" dirty="0" err="1"/>
              <a:t>Conservation</a:t>
            </a:r>
            <a:r>
              <a:rPr lang="pl-PL" b="1" dirty="0"/>
              <a:t> of </a:t>
            </a:r>
            <a:r>
              <a:rPr lang="pl-PL" b="1" dirty="0" err="1"/>
              <a:t>Resources</a:t>
            </a:r>
            <a:r>
              <a:rPr lang="pl-PL" b="1" dirty="0"/>
              <a:t> – COR)</a:t>
            </a:r>
            <a:r>
              <a:rPr lang="pl-PL" dirty="0"/>
              <a:t> </a:t>
            </a:r>
            <a:r>
              <a:rPr lang="pl-PL" dirty="0" err="1"/>
              <a:t>Stevana</a:t>
            </a:r>
            <a:r>
              <a:rPr lang="pl-PL" dirty="0"/>
              <a:t> </a:t>
            </a:r>
            <a:r>
              <a:rPr lang="pl-PL" dirty="0" err="1"/>
              <a:t>Hobfolla</a:t>
            </a:r>
            <a:r>
              <a:rPr lang="pl-PL" dirty="0"/>
              <a:t>. Jest to jedno z ważniejszych podejść do rozumienia, jak ludzie radzą sobie ze stresem, traumą i procesem odzyskiwania równowagi psychicznej. Zasoby to m.in.:</a:t>
            </a:r>
          </a:p>
          <a:p>
            <a:pPr algn="just"/>
            <a:r>
              <a:rPr lang="pl-PL" b="1" dirty="0"/>
              <a:t>zasoby osobiste</a:t>
            </a:r>
            <a:r>
              <a:rPr lang="pl-PL" dirty="0"/>
              <a:t> (poczucie własnej skuteczności, odporność, kompetencje),</a:t>
            </a:r>
          </a:p>
          <a:p>
            <a:pPr algn="just"/>
            <a:r>
              <a:rPr lang="pl-PL" b="1" dirty="0"/>
              <a:t>zasoby społeczne</a:t>
            </a:r>
            <a:r>
              <a:rPr lang="pl-PL" dirty="0"/>
              <a:t> (wsparcie rodziny, relacje, zaufanie),</a:t>
            </a:r>
          </a:p>
          <a:p>
            <a:pPr algn="just"/>
            <a:r>
              <a:rPr lang="pl-PL" b="1" dirty="0"/>
              <a:t>zasoby materialne</a:t>
            </a:r>
            <a:r>
              <a:rPr lang="pl-PL" dirty="0"/>
              <a:t> (dochód, stabilne mieszkanie),</a:t>
            </a:r>
          </a:p>
          <a:p>
            <a:pPr algn="just"/>
            <a:r>
              <a:rPr lang="pl-PL" b="1" dirty="0"/>
              <a:t>zasoby energetyczne</a:t>
            </a:r>
            <a:r>
              <a:rPr lang="pl-PL" dirty="0"/>
              <a:t> (czas, wiedza, umiejętności),</a:t>
            </a:r>
          </a:p>
          <a:p>
            <a:pPr algn="just"/>
            <a:r>
              <a:rPr lang="pl-PL" b="1" dirty="0"/>
              <a:t>zasoby kulturowe i duchowe</a:t>
            </a:r>
            <a:endParaRPr lang="pl-PL" dirty="0"/>
          </a:p>
          <a:p>
            <a:pPr marL="0" indent="0" algn="just">
              <a:buNone/>
            </a:pPr>
            <a:r>
              <a:rPr lang="pl-PL" b="1" dirty="0"/>
              <a:t>W sytuacji traumatycznej – jak handel ludźmi – dochodzi do drastycznej utraty zasobów oraz ograniczenia możliwości ich odtworzenia.</a:t>
            </a:r>
          </a:p>
        </p:txBody>
      </p:sp>
    </p:spTree>
    <p:extLst>
      <p:ext uri="{BB962C8B-B14F-4D97-AF65-F5344CB8AC3E}">
        <p14:creationId xmlns:p14="http://schemas.microsoft.com/office/powerpoint/2010/main" val="3896128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11B1AE-193C-D5E7-8393-A596C5D38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Dlaczego teoria COR jest odpowiednia dla badań nad ocalałymi z handlu ludźmi?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F114C13-222E-890C-65C3-0EBB8F7E2A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/>
              <a:t>Umożliwia zrozumienie wielowymiarowych skutków traumy</a:t>
            </a:r>
          </a:p>
          <a:p>
            <a:pPr marL="0" indent="0">
              <a:buNone/>
            </a:pPr>
            <a:r>
              <a:rPr lang="pl-PL" dirty="0"/>
              <a:t>Ocalałe osoby doświadczają m.in.:</a:t>
            </a:r>
          </a:p>
          <a:p>
            <a:r>
              <a:rPr lang="pl-PL" dirty="0"/>
              <a:t>utraty kontroli nad własnym życiem,</a:t>
            </a:r>
          </a:p>
          <a:p>
            <a:r>
              <a:rPr lang="pl-PL" dirty="0"/>
              <a:t>stygmatyzacji społecznej,</a:t>
            </a:r>
          </a:p>
          <a:p>
            <a:r>
              <a:rPr lang="pl-PL" dirty="0"/>
              <a:t>utraty więzi rodzinnych,</a:t>
            </a:r>
          </a:p>
          <a:p>
            <a:r>
              <a:rPr lang="pl-PL" dirty="0"/>
              <a:t>braku stabilizacji materialnej,</a:t>
            </a:r>
          </a:p>
          <a:p>
            <a:r>
              <a:rPr lang="pl-PL" dirty="0"/>
              <a:t>zaburzenia tożsamości i poczucia bezpieczeństwa.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b="1" dirty="0"/>
              <a:t>Teoria COR pozwala analizować te doświadczenia nie tylko jako pojedyncze traumy, ale jako kaskadową utratę zasobów.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E8FACF9-79DA-1324-1B65-E86FAB5F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485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9F9168C-5307-0701-2058-2BB075926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Dlaczego teoria COR jest odpowiednia dla badań nad ocalałymi z handlu ludźmi?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8FC8A5-B0A8-1941-C8B6-42C85DB6C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/>
              <a:t>Kładzie nacisk na proces odbudowy zasobów</a:t>
            </a:r>
          </a:p>
          <a:p>
            <a:r>
              <a:rPr lang="pl-PL" dirty="0"/>
              <a:t>Ocalenie to nie tylko zakończenie eksploatacji — to </a:t>
            </a:r>
            <a:r>
              <a:rPr lang="pl-PL" b="1" dirty="0"/>
              <a:t>proces odzyskiwania zasobów</a:t>
            </a:r>
            <a:r>
              <a:rPr lang="pl-PL" dirty="0"/>
              <a:t>, takich jak:</a:t>
            </a:r>
          </a:p>
          <a:p>
            <a:r>
              <a:rPr lang="pl-PL" dirty="0"/>
              <a:t>poczucie własnej wartości,</a:t>
            </a:r>
          </a:p>
          <a:p>
            <a:r>
              <a:rPr lang="pl-PL" dirty="0"/>
              <a:t>kompetencje życiowe,</a:t>
            </a:r>
          </a:p>
          <a:p>
            <a:r>
              <a:rPr lang="pl-PL" dirty="0"/>
              <a:t>niezależność finansowa,</a:t>
            </a:r>
          </a:p>
          <a:p>
            <a:r>
              <a:rPr lang="pl-PL" dirty="0"/>
              <a:t>wsparcie społeczne i instytucjonalne.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b="1" dirty="0"/>
              <a:t>Narzędzia oparte na COR pozwala ocenić, na jakim etapie odbudowy zasobów dana osoba się znajduje.</a:t>
            </a:r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8AB3B47-209F-63F0-7BF3-CD0AD2445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696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A2B74C-2140-D9D3-47DA-8612B3942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Dlaczego teoria COR jest odpowiednia dla badań nad ocalałymi z handlu ludźmi?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DC640C-D530-44C7-EF83-42286FCAC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/>
              <a:t>Jest kompatybilna z podejściem interdyscyplinarnym</a:t>
            </a:r>
          </a:p>
          <a:p>
            <a:pPr marL="0" indent="0">
              <a:buNone/>
            </a:pPr>
            <a:r>
              <a:rPr lang="pl-PL" dirty="0"/>
              <a:t>Teoria COR może łączyć dane:</a:t>
            </a:r>
          </a:p>
          <a:p>
            <a:r>
              <a:rPr lang="pl-PL" dirty="0"/>
              <a:t>psychologiczne,</a:t>
            </a:r>
          </a:p>
          <a:p>
            <a:r>
              <a:rPr lang="pl-PL" dirty="0"/>
              <a:t>społeczne,</a:t>
            </a:r>
          </a:p>
          <a:p>
            <a:r>
              <a:rPr lang="pl-PL" dirty="0"/>
              <a:t>ekonomiczne,</a:t>
            </a:r>
          </a:p>
          <a:p>
            <a:r>
              <a:rPr lang="pl-PL" dirty="0"/>
              <a:t>kulturowe.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CAE8502-EEC7-2C0B-70DA-1D3C346EE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23B4D2-AC56-4E03-B584-C7EE294BDCA4}" type="datetime1">
              <a:rPr lang="pl-PL" smtClean="0"/>
              <a:t>28.11.2025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0786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44_TF78438558" id="{656982CE-918E-475A-B40A-5C9C63D77659}" vid="{35A616ED-4F32-4850-9933-730FF490343F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{1F96DE2F-0B2D-4F88-B95F-354B191A1A2A}tf78438558_win32</Template>
  <TotalTime>77</TotalTime>
  <Words>2072</Words>
  <Application>Microsoft Office PowerPoint</Application>
  <PresentationFormat>Panoramiczny</PresentationFormat>
  <Paragraphs>189</Paragraphs>
  <Slides>17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 Gothic</vt:lpstr>
      <vt:lpstr>Garamond</vt:lpstr>
      <vt:lpstr>SavonVTI</vt:lpstr>
      <vt:lpstr>Opracowanie narzędzia do badania zasobów osób ocalonych z handlu ludźmi w Kenii – wersja eksperymentalna</vt:lpstr>
      <vt:lpstr>Kontekst tworzenia narzędzia</vt:lpstr>
      <vt:lpstr>Kontekst tworzenia narzędzia</vt:lpstr>
      <vt:lpstr>Kontekst tworzenia narzędzia</vt:lpstr>
      <vt:lpstr>Kontekst tworzenia narzędzia</vt:lpstr>
      <vt:lpstr>Założenia teoretyczne</vt:lpstr>
      <vt:lpstr>Dlaczego teoria COR jest odpowiednia dla badań nad ocalałymi z handlu ludźmi?</vt:lpstr>
      <vt:lpstr>Dlaczego teoria COR jest odpowiednia dla badań nad ocalałymi z handlu ludźmi?</vt:lpstr>
      <vt:lpstr>Dlaczego teoria COR jest odpowiednia dla badań nad ocalałymi z handlu ludźmi?</vt:lpstr>
      <vt:lpstr>Badania właściwe – charakterystyka badanej grupy</vt:lpstr>
      <vt:lpstr>Założenia eksploracyjnej analizy czynnikowej </vt:lpstr>
      <vt:lpstr>Założenia eksploracyjnej analizy czynnikowej</vt:lpstr>
      <vt:lpstr>Analiza czynnikowa - wyniki</vt:lpstr>
      <vt:lpstr>Omówienie czynników</vt:lpstr>
      <vt:lpstr>Omówienie czynników</vt:lpstr>
      <vt:lpstr>Omówienie czynników</vt:lpstr>
      <vt:lpstr>Podsumowanie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Author</dc:creator>
  <cp:lastModifiedBy>Author</cp:lastModifiedBy>
  <cp:revision>3</cp:revision>
  <dcterms:created xsi:type="dcterms:W3CDTF">2025-11-28T08:50:20Z</dcterms:created>
  <dcterms:modified xsi:type="dcterms:W3CDTF">2025-11-28T10:08:07Z</dcterms:modified>
</cp:coreProperties>
</file>